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8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93" r:id="rId12"/>
    <p:sldId id="288" r:id="rId13"/>
    <p:sldId id="289" r:id="rId14"/>
    <p:sldId id="290" r:id="rId15"/>
    <p:sldId id="291" r:id="rId16"/>
    <p:sldId id="292" r:id="rId17"/>
    <p:sldId id="294" r:id="rId18"/>
    <p:sldId id="298" r:id="rId19"/>
    <p:sldId id="266" r:id="rId20"/>
    <p:sldId id="270" r:id="rId21"/>
    <p:sldId id="267" r:id="rId22"/>
    <p:sldId id="268" r:id="rId23"/>
    <p:sldId id="269" r:id="rId24"/>
    <p:sldId id="271" r:id="rId25"/>
    <p:sldId id="272" r:id="rId26"/>
    <p:sldId id="273" r:id="rId27"/>
    <p:sldId id="274" r:id="rId28"/>
    <p:sldId id="275" r:id="rId29"/>
    <p:sldId id="295" r:id="rId30"/>
    <p:sldId id="297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4" r:id="rId39"/>
    <p:sldId id="285" r:id="rId40"/>
    <p:sldId id="286" r:id="rId41"/>
  </p:sldIdLst>
  <p:sldSz cx="14630400" cy="8229600"/>
  <p:notesSz cx="8229600" cy="14630400"/>
  <p:embeddedFontLst>
    <p:embeddedFont>
      <p:font typeface="Alan Sans Medium" pitchFamily="2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141D13-029E-45E3-A615-77CB1410FF6A}">
          <p14:sldIdLst>
            <p14:sldId id="256"/>
            <p14:sldId id="287"/>
            <p14:sldId id="258"/>
            <p14:sldId id="259"/>
            <p14:sldId id="264"/>
            <p14:sldId id="260"/>
            <p14:sldId id="261"/>
            <p14:sldId id="262"/>
            <p14:sldId id="263"/>
            <p14:sldId id="265"/>
            <p14:sldId id="293"/>
            <p14:sldId id="288"/>
            <p14:sldId id="289"/>
            <p14:sldId id="290"/>
            <p14:sldId id="291"/>
            <p14:sldId id="292"/>
            <p14:sldId id="294"/>
            <p14:sldId id="298"/>
            <p14:sldId id="266"/>
            <p14:sldId id="270"/>
            <p14:sldId id="267"/>
            <p14:sldId id="268"/>
            <p14:sldId id="269"/>
            <p14:sldId id="271"/>
            <p14:sldId id="272"/>
            <p14:sldId id="273"/>
            <p14:sldId id="274"/>
            <p14:sldId id="275"/>
            <p14:sldId id="295"/>
            <p14:sldId id="297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0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1500A-E693-443E-A64E-65935AAE5B30}" type="datetimeFigureOut">
              <a:t>2/22/2026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E6561-FD02-4906-8803-F6B1680AFC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83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incondelemprendedor.es/dropshipping-en-espana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3749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Automation Testing Capstone Projects</a:t>
            </a:r>
            <a:endParaRPr lang="en-US" sz="4650" dirty="0">
              <a:latin typeface="Alan Sans Medium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6661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Alan Sans Medium" pitchFamily="2" charset="0"/>
                <a:ea typeface="Inter"/>
                <a:cs typeface="Inter" pitchFamily="34" charset="-120"/>
              </a:rPr>
              <a:t>Comprehensive API and UI Testing Frameworks Using Python, Pytest, and Robot Framework</a:t>
            </a:r>
            <a:endParaRPr lang="en-US" sz="2000" dirty="0">
              <a:latin typeface="Alan Sans Medium" pitchFamily="2" charset="0"/>
              <a:ea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012134-4846-5F62-BC74-D61B583D6A91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321" y="853677"/>
            <a:ext cx="812065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Foodie App: Testing Approach</a:t>
            </a:r>
            <a:endParaRPr lang="en-US" sz="4650" dirty="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6106" y="20197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Manual → Automated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6106" y="30603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Postman (Manual)</a:t>
            </a:r>
            <a:endParaRPr lang="en-US" sz="2300">
              <a:latin typeface="Alan Sans Medium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804464"/>
            <a:ext cx="3933349" cy="3836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API endpoint testing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Request/response validation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Status code verification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Foundation for automation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88161" y="30603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Pytest (Automated)</a:t>
            </a:r>
            <a:endParaRPr lang="en-US" sz="2300" dirty="0">
              <a:latin typeface="Alan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80600" y="3804464"/>
            <a:ext cx="3933349" cy="3175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Requests library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Fixtures &amp; parameterization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JSON schema validation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Coverage reports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740216" y="2888381"/>
            <a:ext cx="406919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Robot Framework (Automated)</a:t>
            </a:r>
            <a:endParaRPr lang="en-US" sz="2300" dirty="0">
              <a:latin typeface="Alan Sans Medium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725094" y="3921385"/>
            <a:ext cx="4069199" cy="3058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Keyword-driven approach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Business-readable syntax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HTML test reports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Non-technical friendly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C68FB0-E87F-4111-B0B4-3A53A97FB67B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70A19C-C099-549D-E885-15E72C492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0194" y="3192568"/>
            <a:ext cx="5226713" cy="4846324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17058" y="1965702"/>
            <a:ext cx="8229086" cy="429768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1BB934-40D5-DCB7-8824-0F79106D65F6}"/>
              </a:ext>
            </a:extLst>
          </p:cNvPr>
          <p:cNvSpPr txBox="1"/>
          <p:nvPr/>
        </p:nvSpPr>
        <p:spPr>
          <a:xfrm>
            <a:off x="792049" y="3320527"/>
            <a:ext cx="3456993" cy="36862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Alan Sans Medium" pitchFamily="2" charset="0"/>
                <a:ea typeface="+mj-ea"/>
                <a:cs typeface="+mj-cs"/>
              </a:rPr>
              <a:t>Setting the  Variable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93E717-E485-F099-BFBB-FB9F503CF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730" y="1166694"/>
            <a:ext cx="9277623" cy="634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32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8640" y="10178"/>
            <a:ext cx="4281931" cy="82296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1478" y="3191285"/>
            <a:ext cx="5226713" cy="484889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306A3-4CC8-FD03-5D9F-FF12DB5DF785}"/>
              </a:ext>
            </a:extLst>
          </p:cNvPr>
          <p:cNvSpPr txBox="1"/>
          <p:nvPr/>
        </p:nvSpPr>
        <p:spPr>
          <a:xfrm>
            <a:off x="808488" y="3311259"/>
            <a:ext cx="3474687" cy="34010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FFFFFF"/>
                </a:solidFill>
                <a:latin typeface="Alan Sans Medium" pitchFamily="2" charset="0"/>
                <a:ea typeface="+mj-ea"/>
                <a:cs typeface="+mj-cs"/>
              </a:rPr>
              <a:t>Admin Api's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1DD471-6386-B68C-3ADA-0E1D15DB0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916" y="976590"/>
            <a:ext cx="4338046" cy="2994903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0953FC-BDB4-C941-351B-6D13BFCB1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521" y="815917"/>
            <a:ext cx="4464306" cy="3296223"/>
          </a:xfrm>
          <a:prstGeom prst="rect">
            <a:avLst/>
          </a:prstGeom>
        </p:spPr>
      </p:pic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B89FBC9D-76C0-CD51-8BBD-FEF44A50E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421" y="4684156"/>
            <a:ext cx="4338541" cy="3570425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AC64B3-9DC7-89A8-5D40-216162465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740" y="4666902"/>
            <a:ext cx="4649088" cy="3554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4722D8-E045-FFB3-8F22-4628EF2E5257}"/>
              </a:ext>
            </a:extLst>
          </p:cNvPr>
          <p:cNvSpPr txBox="1"/>
          <p:nvPr/>
        </p:nvSpPr>
        <p:spPr>
          <a:xfrm>
            <a:off x="5174672" y="207817"/>
            <a:ext cx="43849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Disable Restaurant(Admin)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EFAD7-D84E-9511-F71C-C141D66A80CC}"/>
              </a:ext>
            </a:extLst>
          </p:cNvPr>
          <p:cNvSpPr txBox="1"/>
          <p:nvPr/>
        </p:nvSpPr>
        <p:spPr>
          <a:xfrm>
            <a:off x="9973544" y="197879"/>
            <a:ext cx="38730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View All Orders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669E3-E376-6ADF-1217-49FABF0DE669}"/>
              </a:ext>
            </a:extLst>
          </p:cNvPr>
          <p:cNvSpPr txBox="1"/>
          <p:nvPr/>
        </p:nvSpPr>
        <p:spPr>
          <a:xfrm>
            <a:off x="5374432" y="4198775"/>
            <a:ext cx="32283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Approve Restaurant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5C18D8-182A-F502-436D-326CAA67481E}"/>
              </a:ext>
            </a:extLst>
          </p:cNvPr>
          <p:cNvSpPr txBox="1"/>
          <p:nvPr/>
        </p:nvSpPr>
        <p:spPr>
          <a:xfrm>
            <a:off x="9963684" y="4125187"/>
            <a:ext cx="3360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View Feedback</a:t>
            </a:r>
            <a:endParaRPr lang="en-US" sz="2400">
              <a:latin typeface="Alan Sans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19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139A4C-C30A-B3E6-D312-1630D741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F63E373-46DE-77FC-AE4E-C9471DC68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672CE6-D924-B67C-27AF-C764F4A78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15CEBE-D9BB-E5CD-51BB-335EEC939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8640" y="10178"/>
            <a:ext cx="4281931" cy="82296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C03DDBC-644D-4DDC-57A6-FC714D427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675A3B7-D007-0144-4A40-878B64959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1478" y="3191285"/>
            <a:ext cx="5226713" cy="484889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5CA344-E934-9376-38FE-B4ED41CFFD03}"/>
              </a:ext>
            </a:extLst>
          </p:cNvPr>
          <p:cNvSpPr txBox="1"/>
          <p:nvPr/>
        </p:nvSpPr>
        <p:spPr>
          <a:xfrm>
            <a:off x="808488" y="3311259"/>
            <a:ext cx="3474687" cy="34010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rgbClr val="FFFFFF"/>
                </a:solidFill>
                <a:latin typeface="Alan Sans Medium" pitchFamily="2" charset="0"/>
                <a:ea typeface="Calibri Light"/>
                <a:cs typeface="Calibri Light"/>
              </a:rPr>
              <a:t>Dish Api's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1BCA10-2F49-7519-70F1-95FCC374A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916" y="987020"/>
            <a:ext cx="4338046" cy="2974043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FD34BB-5F0E-CC0F-4E8F-4FBAB4E9F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521" y="962600"/>
            <a:ext cx="4464306" cy="300285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FD8F6E-3E93-937B-D3E1-1CB774FC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421" y="4996751"/>
            <a:ext cx="4338541" cy="2945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3BAA09-DACF-5306-4C79-2B3138600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740" y="4850850"/>
            <a:ext cx="4649088" cy="31863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F265D-CE08-E33A-0EE6-889DFDE50919}"/>
              </a:ext>
            </a:extLst>
          </p:cNvPr>
          <p:cNvSpPr txBox="1"/>
          <p:nvPr/>
        </p:nvSpPr>
        <p:spPr>
          <a:xfrm>
            <a:off x="5174672" y="207817"/>
            <a:ext cx="43849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Add Dish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110B10-C1D5-4EF2-117E-916E3F3191B1}"/>
              </a:ext>
            </a:extLst>
          </p:cNvPr>
          <p:cNvSpPr txBox="1"/>
          <p:nvPr/>
        </p:nvSpPr>
        <p:spPr>
          <a:xfrm>
            <a:off x="9973544" y="197879"/>
            <a:ext cx="38730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Delete Dish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E170E-CFD4-C879-F4D1-25C2A43CF6B0}"/>
              </a:ext>
            </a:extLst>
          </p:cNvPr>
          <p:cNvSpPr txBox="1"/>
          <p:nvPr/>
        </p:nvSpPr>
        <p:spPr>
          <a:xfrm>
            <a:off x="5374432" y="4198775"/>
            <a:ext cx="32283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Enable Dish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9F083-284E-5F71-1BF2-8249ECC45374}"/>
              </a:ext>
            </a:extLst>
          </p:cNvPr>
          <p:cNvSpPr txBox="1"/>
          <p:nvPr/>
        </p:nvSpPr>
        <p:spPr>
          <a:xfrm>
            <a:off x="9963684" y="4125187"/>
            <a:ext cx="3360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Update Dish</a:t>
            </a:r>
          </a:p>
        </p:txBody>
      </p:sp>
    </p:spTree>
    <p:extLst>
      <p:ext uri="{BB962C8B-B14F-4D97-AF65-F5344CB8AC3E}">
        <p14:creationId xmlns:p14="http://schemas.microsoft.com/office/powerpoint/2010/main" val="3161244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34B743-FB01-9C66-24D4-D5E89E165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1338A57-B516-000E-F018-427169AF5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BAFB82E-C948-49F6-9E89-BD23893F7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26C3BF-68F4-D20B-0D7A-6E8996C47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8640" y="10178"/>
            <a:ext cx="4281931" cy="82296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5BDF37B-DC5D-FABC-634D-A8C44A0B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36F33D0-A255-71F7-A6DC-CC2040059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1478" y="3191285"/>
            <a:ext cx="5226713" cy="484889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D29E7-BED6-8580-10FD-246EE51AA656}"/>
              </a:ext>
            </a:extLst>
          </p:cNvPr>
          <p:cNvSpPr txBox="1"/>
          <p:nvPr/>
        </p:nvSpPr>
        <p:spPr>
          <a:xfrm>
            <a:off x="808488" y="3311259"/>
            <a:ext cx="3474687" cy="34010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rgbClr val="FFFFFF"/>
                </a:solidFill>
                <a:latin typeface="Alan Sans Medium" pitchFamily="2" charset="0"/>
                <a:ea typeface="Calibri Light"/>
                <a:cs typeface="Calibri Light"/>
              </a:rPr>
              <a:t>Order Api's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15A28F-A043-F949-F727-ABB34BC8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174" y="676470"/>
            <a:ext cx="8133309" cy="342261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5C4957-0922-019A-E417-97E59E115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013" y="4651693"/>
            <a:ext cx="8129138" cy="3342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16951F-93F0-A914-7962-1D69AC2215B9}"/>
              </a:ext>
            </a:extLst>
          </p:cNvPr>
          <p:cNvSpPr txBox="1"/>
          <p:nvPr/>
        </p:nvSpPr>
        <p:spPr>
          <a:xfrm>
            <a:off x="5174672" y="207817"/>
            <a:ext cx="43849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View Order by Restaurant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9012D1-094D-7C32-894B-DE34F9A04376}"/>
              </a:ext>
            </a:extLst>
          </p:cNvPr>
          <p:cNvSpPr txBox="1"/>
          <p:nvPr/>
        </p:nvSpPr>
        <p:spPr>
          <a:xfrm>
            <a:off x="5374432" y="4198775"/>
            <a:ext cx="32283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View Order by User</a:t>
            </a:r>
            <a:endParaRPr lang="en-US" sz="2400">
              <a:latin typeface="Alan Sans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23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986039-8F9C-315C-BD02-F65EDB5A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3071786-5850-42A8-FF3C-E5913C331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B0A41E-7CA6-DCFF-9453-18E696CC7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A55B70-685E-C759-DC92-17A43154B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8640" y="10178"/>
            <a:ext cx="4281931" cy="82296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3B72EE5-15D5-DD0C-7183-9B6C79822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97076FA-8B1C-DC0A-01F6-E61D76C92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1478" y="3191285"/>
            <a:ext cx="5226713" cy="484889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D8B0D-C188-CA26-A706-4AD2BD4B01C2}"/>
              </a:ext>
            </a:extLst>
          </p:cNvPr>
          <p:cNvSpPr txBox="1"/>
          <p:nvPr/>
        </p:nvSpPr>
        <p:spPr>
          <a:xfrm>
            <a:off x="808488" y="3311259"/>
            <a:ext cx="3474687" cy="34010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FFFFFF"/>
                </a:solidFill>
                <a:latin typeface="Alan Sans Medium" pitchFamily="2" charset="0"/>
                <a:ea typeface="Calibri Light"/>
                <a:cs typeface="Calibri Light"/>
              </a:rPr>
              <a:t>Restaurant APi's</a:t>
            </a:r>
          </a:p>
        </p:txBody>
      </p:sp>
      <p:pic>
        <p:nvPicPr>
          <p:cNvPr id="4" name="Picture 3" descr="A screenshot of a menu&#10;&#10;AI-generated content may be incorrect.">
            <a:extLst>
              <a:ext uri="{FF2B5EF4-FFF2-40B4-BE49-F238E27FC236}">
                <a16:creationId xmlns:a16="http://schemas.microsoft.com/office/drawing/2014/main" id="{B58705E2-136B-98DB-C82A-E6A82A2CF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424" y="987020"/>
            <a:ext cx="4329029" cy="2974043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6A9BE4-6F08-2DA4-3E8C-AA4EEBF55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262" y="962600"/>
            <a:ext cx="4392824" cy="3002856"/>
          </a:xfrm>
          <a:prstGeom prst="rect">
            <a:avLst/>
          </a:prstGeom>
        </p:spPr>
      </p:pic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8028AD9B-3923-F6BD-26C7-D7754AD3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766" y="4996751"/>
            <a:ext cx="4287851" cy="2945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B4875F-CF42-9776-4511-76CD8F5E2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740" y="4850980"/>
            <a:ext cx="4649087" cy="3186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7A9055-1793-45BE-C602-07283AE663B6}"/>
              </a:ext>
            </a:extLst>
          </p:cNvPr>
          <p:cNvSpPr txBox="1"/>
          <p:nvPr/>
        </p:nvSpPr>
        <p:spPr>
          <a:xfrm>
            <a:off x="5174672" y="207817"/>
            <a:ext cx="43849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Disable Restaurant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694EF-34AE-A8E9-3333-CEDAE07ED3C8}"/>
              </a:ext>
            </a:extLst>
          </p:cNvPr>
          <p:cNvSpPr txBox="1"/>
          <p:nvPr/>
        </p:nvSpPr>
        <p:spPr>
          <a:xfrm>
            <a:off x="9973544" y="197879"/>
            <a:ext cx="38730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Register Restaurant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8C70CE-68FC-855F-9E75-68D9AB025260}"/>
              </a:ext>
            </a:extLst>
          </p:cNvPr>
          <p:cNvSpPr txBox="1"/>
          <p:nvPr/>
        </p:nvSpPr>
        <p:spPr>
          <a:xfrm>
            <a:off x="5374432" y="4198775"/>
            <a:ext cx="32283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Update Restaurant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4A09D-E083-4D54-624E-9C66A4D537F7}"/>
              </a:ext>
            </a:extLst>
          </p:cNvPr>
          <p:cNvSpPr txBox="1"/>
          <p:nvPr/>
        </p:nvSpPr>
        <p:spPr>
          <a:xfrm>
            <a:off x="9963684" y="4125187"/>
            <a:ext cx="3360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View Restaurant</a:t>
            </a:r>
          </a:p>
        </p:txBody>
      </p:sp>
    </p:spTree>
    <p:extLst>
      <p:ext uri="{BB962C8B-B14F-4D97-AF65-F5344CB8AC3E}">
        <p14:creationId xmlns:p14="http://schemas.microsoft.com/office/powerpoint/2010/main" val="3260433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A0FEB3-D8EB-7A0C-B7AE-64420A0F8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306C8F5-70BA-4745-391E-07A45B4E1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34C886-90BA-C831-675A-5D696C8AF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048E511-39EB-BA50-CD86-19C60BDE1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8640" y="10178"/>
            <a:ext cx="4281931" cy="82296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3EB14D2-0AF4-B393-CA25-A3DDC60F2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95AD6C-B769-9595-2080-37E7046FD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1478" y="3191285"/>
            <a:ext cx="5226713" cy="484889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F1E1B8-9B0B-E024-3118-935876E02A73}"/>
              </a:ext>
            </a:extLst>
          </p:cNvPr>
          <p:cNvSpPr txBox="1"/>
          <p:nvPr/>
        </p:nvSpPr>
        <p:spPr>
          <a:xfrm>
            <a:off x="808488" y="3311259"/>
            <a:ext cx="3474687" cy="34010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rgbClr val="FFFFFF"/>
                </a:solidFill>
                <a:latin typeface="Alan Sans Medium" pitchFamily="2" charset="0"/>
                <a:ea typeface="Calibri Light"/>
                <a:cs typeface="Calibri Light"/>
              </a:rPr>
              <a:t>User Api's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C82E2A-5DAD-A2D0-76CD-CBA4667D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424" y="987152"/>
            <a:ext cx="4329029" cy="2973779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3C7EB8-5697-4479-0BF7-548E9275C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7284" y="962600"/>
            <a:ext cx="4386780" cy="300285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40E4F9-4AE5-E5D8-372E-917C3767F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766" y="5003819"/>
            <a:ext cx="4287851" cy="2931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B0EB62-9ACF-2B0E-C73A-CD0D5BB6C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740" y="4850980"/>
            <a:ext cx="4649087" cy="3186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180085-A3B2-6E65-F98D-694B20DF330C}"/>
              </a:ext>
            </a:extLst>
          </p:cNvPr>
          <p:cNvSpPr txBox="1"/>
          <p:nvPr/>
        </p:nvSpPr>
        <p:spPr>
          <a:xfrm>
            <a:off x="5174672" y="207817"/>
            <a:ext cx="43849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Give Rating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E9626D-51A0-D972-3820-0502D57F946F}"/>
              </a:ext>
            </a:extLst>
          </p:cNvPr>
          <p:cNvSpPr txBox="1"/>
          <p:nvPr/>
        </p:nvSpPr>
        <p:spPr>
          <a:xfrm>
            <a:off x="9973544" y="197879"/>
            <a:ext cx="38730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Place Order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208D64-C290-ACB6-A4D0-7EFD967130A1}"/>
              </a:ext>
            </a:extLst>
          </p:cNvPr>
          <p:cNvSpPr txBox="1"/>
          <p:nvPr/>
        </p:nvSpPr>
        <p:spPr>
          <a:xfrm>
            <a:off x="5374432" y="4198775"/>
            <a:ext cx="32283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Search Restaurant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B1B22A-80B8-4633-42B3-4BD6A022142B}"/>
              </a:ext>
            </a:extLst>
          </p:cNvPr>
          <p:cNvSpPr txBox="1"/>
          <p:nvPr/>
        </p:nvSpPr>
        <p:spPr>
          <a:xfrm>
            <a:off x="9963684" y="4125187"/>
            <a:ext cx="3360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User Registration</a:t>
            </a:r>
          </a:p>
        </p:txBody>
      </p:sp>
    </p:spTree>
    <p:extLst>
      <p:ext uri="{BB962C8B-B14F-4D97-AF65-F5344CB8AC3E}">
        <p14:creationId xmlns:p14="http://schemas.microsoft.com/office/powerpoint/2010/main" val="2169455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0194" y="3192568"/>
            <a:ext cx="5226713" cy="4846324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17058" y="1965702"/>
            <a:ext cx="8229086" cy="429768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695ACA-C7B8-6B72-0847-E38A76ADB1D5}"/>
              </a:ext>
            </a:extLst>
          </p:cNvPr>
          <p:cNvSpPr txBox="1"/>
          <p:nvPr/>
        </p:nvSpPr>
        <p:spPr>
          <a:xfrm>
            <a:off x="792049" y="3320527"/>
            <a:ext cx="3456993" cy="36862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Alan Sans Medium" pitchFamily="2" charset="0"/>
                <a:ea typeface="+mj-ea"/>
                <a:cs typeface="+mj-cs"/>
              </a:rPr>
              <a:t>Pytest- Test Report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DEA016-DA1F-88BF-328C-686B1060C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730" y="108720"/>
            <a:ext cx="9097645" cy="801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18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85E32F-85C0-99A8-4DD5-ACA9C2A1A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711311-F1B2-B7C2-E77A-55EB1466F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5465D9-B8BF-9A29-AE06-56BEB81CF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A40FC3-8400-92B3-5757-94D30BEE5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0194" y="3192568"/>
            <a:ext cx="5226713" cy="4846324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EC718-62D6-D6A5-0F16-FA7E80C04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17058" y="1965702"/>
            <a:ext cx="8229086" cy="429768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C1E9C1E-BAC4-7D32-71B7-C5748D329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FF7D9D-CCC0-5E82-532E-70F715EFF475}"/>
              </a:ext>
            </a:extLst>
          </p:cNvPr>
          <p:cNvSpPr txBox="1"/>
          <p:nvPr/>
        </p:nvSpPr>
        <p:spPr>
          <a:xfrm>
            <a:off x="792049" y="3320527"/>
            <a:ext cx="3456993" cy="36862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Alan Sans Medium" pitchFamily="2" charset="0"/>
                <a:ea typeface="+mj-ea"/>
                <a:cs typeface="+mj-cs"/>
              </a:rPr>
              <a:t>Robot- Test Report</a:t>
            </a:r>
          </a:p>
        </p:txBody>
      </p:sp>
      <p:pic>
        <p:nvPicPr>
          <p:cNvPr id="2" name="Picture 1" descr="A screenshot of a report&#10;&#10;AI-generated content may be incorrect.">
            <a:extLst>
              <a:ext uri="{FF2B5EF4-FFF2-40B4-BE49-F238E27FC236}">
                <a16:creationId xmlns:a16="http://schemas.microsoft.com/office/drawing/2014/main" id="{7A11D57B-6FEF-AB7C-8FDB-EF10FD3FC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894" y="275573"/>
            <a:ext cx="8512935" cy="739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32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9458"/>
            <a:ext cx="1059299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E-Commerce: Selenium UI Automation</a:t>
            </a:r>
            <a:endParaRPr lang="en-US" sz="465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773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Dual-Framework Approach for Complete Test Coverage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422213"/>
            <a:ext cx="364247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latin typeface="Alan Sans Medium" pitchFamily="2" charset="0"/>
              </a:rPr>
              <a:t>Pytest Framework</a:t>
            </a:r>
          </a:p>
        </p:txBody>
      </p:sp>
      <p:sp>
        <p:nvSpPr>
          <p:cNvPr id="5" name="Text 3"/>
          <p:cNvSpPr/>
          <p:nvPr/>
        </p:nvSpPr>
        <p:spPr>
          <a:xfrm>
            <a:off x="793790" y="4021098"/>
            <a:ext cx="3642479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Modular page classes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Reusable locators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Developer-centric design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Parameterized tests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HTML reports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622482" y="34248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Robot Framework</a:t>
            </a:r>
            <a:endParaRPr lang="en-US" sz="2300" dirty="0">
              <a:latin typeface="Alan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622482" y="4021097"/>
            <a:ext cx="3642479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Keyword-driven approach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Business-readable syntax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Centralized variables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Non-technical friendly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Rich HTML logs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64872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Both frameworks validate the complete e-commerce user journey</a:t>
            </a:r>
            <a:endParaRPr lang="en-US" sz="1750">
              <a:latin typeface="Alan Sans Medium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3538EA-32E8-80E4-D8B9-B5D795B21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25424" y="2683500"/>
            <a:ext cx="5011186" cy="3803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87E3A87-423E-BDBC-E857-5150083E1CD4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692101" y="1692098"/>
            <a:ext cx="8229600" cy="4845403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692102" y="1704263"/>
            <a:ext cx="8229599" cy="484540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921508" y="4305702"/>
            <a:ext cx="3002375" cy="4845409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602084" y="1163661"/>
            <a:ext cx="4680428" cy="5014750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692112" y="1679932"/>
            <a:ext cx="8229604" cy="484540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D8085-6903-850E-D64D-DB52A7335E17}"/>
              </a:ext>
            </a:extLst>
          </p:cNvPr>
          <p:cNvSpPr txBox="1"/>
          <p:nvPr/>
        </p:nvSpPr>
        <p:spPr>
          <a:xfrm>
            <a:off x="560066" y="704226"/>
            <a:ext cx="3841639" cy="406499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Alan Sans Medium" pitchFamily="2" charset="0"/>
                <a:ea typeface="+mj-ea"/>
                <a:cs typeface="+mj-cs"/>
              </a:rPr>
              <a:t>Project Overview</a:t>
            </a:r>
            <a:endParaRPr lang="en-US" sz="4800" kern="1200" dirty="0">
              <a:solidFill>
                <a:srgbClr val="FFFFFF"/>
              </a:solidFill>
              <a:latin typeface="Alan Sans Medium" pitchFamily="2" charset="0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F93CD2-C755-7C46-8B74-86D44BED6DE3}"/>
              </a:ext>
            </a:extLst>
          </p:cNvPr>
          <p:cNvSpPr txBox="1"/>
          <p:nvPr/>
        </p:nvSpPr>
        <p:spPr>
          <a:xfrm>
            <a:off x="5617035" y="710365"/>
            <a:ext cx="8021692" cy="67242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Alan Sans Medium" pitchFamily="2" charset="0"/>
              </a:rPr>
              <a:t>Foodie App</a:t>
            </a:r>
            <a:endParaRPr lang="en-US" sz="3200" dirty="0">
              <a:latin typeface="Alan Sans Medium" pitchFamily="2" charset="0"/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20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r>
              <a:rPr lang="en-US" sz="2000" dirty="0">
                <a:latin typeface="Alan Sans Medium" pitchFamily="2" charset="0"/>
              </a:rPr>
              <a:t>REST API testing framework across 18 endpoints —manual testing via Postman, automated with Pytest and Robot Framework</a:t>
            </a:r>
            <a:endParaRPr lang="en-US" sz="2000" dirty="0">
              <a:latin typeface="Alan Sans Medium" pitchFamily="2" charset="0"/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endParaRPr lang="en-US" sz="2400" b="1" dirty="0">
              <a:latin typeface="Alan Sans Medium" pitchFamily="2" charset="0"/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endParaRPr lang="en-US" sz="2400" b="1" dirty="0">
              <a:latin typeface="Alan Sans Medium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Alan Sans Medium" pitchFamily="2" charset="0"/>
                <a:ea typeface="Calibri" panose="020F0502020204030204"/>
                <a:cs typeface="Calibri" panose="020F0502020204030204"/>
              </a:rPr>
              <a:t>E-Commerce Platform</a:t>
            </a:r>
            <a:endParaRPr lang="en-US" sz="3200" dirty="0">
              <a:latin typeface="Alan Sans Medium" pitchFamily="2" charset="0"/>
            </a:endParaRPr>
          </a:p>
          <a:p>
            <a:pPr indent="-228600">
              <a:lnSpc>
                <a:spcPct val="25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r>
              <a:rPr lang="en-US" sz="2000" dirty="0">
                <a:latin typeface="Alan Sans Medium" pitchFamily="2" charset="0"/>
              </a:rPr>
              <a:t>End-to-end UI automation with dual frameworks —Pytest (Page Object Model) and Robot Framework(keyword-driven)</a:t>
            </a:r>
            <a:endParaRPr lang="en-US" sz="2000" dirty="0">
              <a:latin typeface="Alan Sans Medium" pitchFamily="2" charset="0"/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endParaRPr lang="en-US" sz="2400" b="1" dirty="0"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endParaRPr lang="en-US" sz="2400" b="1" dirty="0"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endParaRPr lang="en-US" sz="2400" b="1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2770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8335"/>
            <a:ext cx="84802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E-Commerce: Project Structure</a:t>
            </a:r>
            <a:endParaRPr lang="en-US" sz="465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2795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Pytest Framework</a:t>
            </a:r>
            <a:endParaRPr lang="en-US" sz="2300" dirty="0">
              <a:latin typeface="Alan Sans Medium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906792"/>
            <a:ext cx="6244709" cy="2880360"/>
          </a:xfrm>
          <a:prstGeom prst="roundRect">
            <a:avLst>
              <a:gd name="adj" fmla="val 3307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82479" y="2906792"/>
            <a:ext cx="6267331" cy="4082732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09293" y="3076812"/>
            <a:ext cx="5813703" cy="4426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Pytest-framework/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├── pages/ (Page Object classes)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├── tests/ (Test cases)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├── data/ (Test data - JSON/CSV)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├── reports/ (HTML reports)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├── conftest.py (Fixtures)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└── requirements.txt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22795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Robot Framework</a:t>
            </a:r>
            <a:endParaRPr lang="en-US" sz="2300">
              <a:latin typeface="Alan Sans Medium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599521" y="2906792"/>
            <a:ext cx="6244709" cy="2517458"/>
          </a:xfrm>
          <a:prstGeom prst="roundRect">
            <a:avLst>
              <a:gd name="adj" fmla="val 3784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588210" y="2906792"/>
            <a:ext cx="6267331" cy="4082732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815024" y="3076813"/>
            <a:ext cx="5813703" cy="4426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robot-framework/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├── keywords/ (Custom keywords)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├── tests/ (Robot test suites)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├── variables/ (Centralized variables)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├── reports/ (HTML reports)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└── requirements.txt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64A91D-190F-EA1D-198D-6B15F5424CC4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0363"/>
            <a:ext cx="1007804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E-Commerce: Test Scenarios Covered</a:t>
            </a:r>
            <a:endParaRPr lang="en-US" sz="4650">
              <a:latin typeface="Alan Sans Medium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198251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63310" y="2198251"/>
            <a:ext cx="121920" cy="1240393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2524" y="245554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User Login (Valid &amp; Invalid Credentials)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216962" y="2198251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186482" y="2198251"/>
            <a:ext cx="121920" cy="1240393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565696" y="245554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User Registration &amp; Account Management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640133" y="2198251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9609653" y="2198251"/>
            <a:ext cx="121920" cy="1240393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988868" y="245554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Product Search, Browsing &amp; Filtering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93790" y="3665458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63310" y="3665458"/>
            <a:ext cx="121920" cy="1240393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2524" y="3922752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Add to Cart &amp; Remove from Cart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5216962" y="3665458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186482" y="3665458"/>
            <a:ext cx="121920" cy="1240393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5565696" y="3922752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Complete Checkout Flow (End-to-End)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9640133" y="3665458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9609653" y="3665458"/>
            <a:ext cx="121920" cy="1240393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988868" y="3922752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Form Validation (Positive &amp; Negative Cases)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93790" y="5132665"/>
            <a:ext cx="4196358" cy="877491"/>
          </a:xfrm>
          <a:prstGeom prst="roundRect">
            <a:avLst>
              <a:gd name="adj" fmla="val 1667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763310" y="5132665"/>
            <a:ext cx="121920" cy="877491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142524" y="5389959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Navigation &amp; UI Verification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1C2292-3071-965F-0654-EC3BBC111EA8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3343" y="512207"/>
            <a:ext cx="8519874" cy="597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E-Commerce: Pytest Page Object Model</a:t>
            </a:r>
            <a:endParaRPr lang="en-US" sz="3750" dirty="0">
              <a:latin typeface="Alan Sans Medium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43" y="1493163"/>
            <a:ext cx="6059686" cy="60596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4752" y="1474827"/>
            <a:ext cx="3109674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Alan Sans Medium" pitchFamily="2" charset="0"/>
              </a:rPr>
              <a:t>Pytest Pages</a:t>
            </a:r>
            <a:endParaRPr lang="en-US" sz="2800" dirty="0">
              <a:latin typeface="Alan Sans Medium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44752" y="1919526"/>
            <a:ext cx="6059686" cy="5270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LoginPage - Login interactions &amp; locators</a:t>
            </a:r>
            <a:endParaRPr lang="en-US" sz="160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HomePage - Navigation &amp; product browsing</a:t>
            </a:r>
            <a:endParaRPr lang="en-US" sz="160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CartPage - Cart operations</a:t>
            </a:r>
            <a:endParaRPr lang="en-US" sz="160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CheckoutPage - Payment &amp; order completion</a:t>
            </a:r>
            <a:endParaRPr lang="en-US" sz="160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conftest.py - Fixtures &amp; browser setup</a:t>
            </a:r>
            <a:endParaRPr lang="en-US" sz="160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test_*.py - Test cases with assertions</a:t>
            </a:r>
            <a:endParaRPr lang="en-US" sz="1600" dirty="0">
              <a:latin typeface="Alan Sans Medium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D4181-2EE2-9547-A102-5CE78E58FF72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0445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E-Commerce: Robot Framework Keyword-Driven</a:t>
            </a:r>
            <a:endParaRPr lang="en-US" sz="4400" dirty="0">
              <a:latin typeface="Alan Sans Medium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776597"/>
            <a:ext cx="400609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Keyword-Driven Architecture</a:t>
            </a:r>
            <a:endParaRPr lang="en-US" sz="2300" dirty="0">
              <a:latin typeface="Alan Sans Medium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373939"/>
            <a:ext cx="7556421" cy="4155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 err="1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common_keywords.robot</a:t>
            </a: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- Reusable test steps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 err="1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login_tests.robot</a:t>
            </a: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- Login test scenarios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 err="1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cart_tests.robot</a:t>
            </a: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- Cart operation tests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 err="1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checkout_tests.robot</a:t>
            </a: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- Checkout flow tests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variables.py - Centralized URLs, credentials, selectors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Business-readable test syntax</a:t>
            </a:r>
            <a:endParaRPr lang="en-US" sz="1750" dirty="0">
              <a:latin typeface="Alan Sans Medium" pitchFamily="2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35800" y="305235"/>
            <a:ext cx="5187196" cy="499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E-Commerce: Test Scenarios</a:t>
            </a:r>
            <a:endParaRPr lang="en-US" sz="4400" dirty="0">
              <a:latin typeface="Alan Sans Medium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254EDDA-8E93-D9A7-7552-49897A01A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732" y="959329"/>
            <a:ext cx="5410471" cy="681076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E12DD3A-E619-FC42-6EEA-4E02A5206896}"/>
              </a:ext>
            </a:extLst>
          </p:cNvPr>
          <p:cNvSpPr/>
          <p:nvPr/>
        </p:nvSpPr>
        <p:spPr>
          <a:xfrm>
            <a:off x="8423829" y="905268"/>
            <a:ext cx="1321420" cy="6918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8F8D19-8794-847A-2AFA-7E3F8F80B7C4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1022271"/>
            <a:ext cx="6356032" cy="685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Page Object Model (POM)</a:t>
            </a:r>
            <a:endParaRPr lang="en-US" sz="4300">
              <a:latin typeface="Alan Sans Medium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30925" y="1995845"/>
            <a:ext cx="768215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Selenium Best Practice</a:t>
            </a:r>
            <a:endParaRPr lang="en-US" sz="1600">
              <a:latin typeface="Alan Sans Medium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30925" y="2532936"/>
            <a:ext cx="2432447" cy="4674394"/>
          </a:xfrm>
          <a:prstGeom prst="roundRect">
            <a:avLst>
              <a:gd name="adj" fmla="val 360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2620" y="2764631"/>
            <a:ext cx="1969056" cy="685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Simple explanation:</a:t>
            </a:r>
            <a:endParaRPr lang="en-US" sz="2150">
              <a:latin typeface="Alan Sans Medium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62620" y="3565088"/>
            <a:ext cx="1969056" cy="3410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Encapsulates page elements &amp; interactions</a:t>
            </a:r>
            <a:endParaRPr lang="en-US" sz="1600">
              <a:latin typeface="Alan Sans Medium" pitchFamily="2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Separates test logic from UI code</a:t>
            </a:r>
            <a:endParaRPr lang="en-US" sz="1600">
              <a:latin typeface="Alan Sans Medium" pitchFamily="2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Easy to maintain &amp; update</a:t>
            </a:r>
            <a:endParaRPr lang="en-US" sz="1600">
              <a:latin typeface="Alan Sans Medium" pitchFamily="2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Reusable across tests</a:t>
            </a:r>
            <a:endParaRPr lang="en-US" sz="1600">
              <a:latin typeface="Alan Sans Medium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3355658" y="2532936"/>
            <a:ext cx="2432566" cy="4674394"/>
          </a:xfrm>
          <a:prstGeom prst="roundRect">
            <a:avLst>
              <a:gd name="adj" fmla="val 360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587353" y="2764631"/>
            <a:ext cx="1969175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Page Classes:</a:t>
            </a:r>
            <a:endParaRPr lang="en-US" sz="2150">
              <a:latin typeface="Alan Sans Medium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587353" y="3222546"/>
            <a:ext cx="1969175" cy="148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LoginPage</a:t>
            </a:r>
            <a:endParaRPr lang="en-US" sz="1600" dirty="0">
              <a:latin typeface="Alan Sans Medium" pitchFamily="2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HomePage</a:t>
            </a:r>
            <a:endParaRPr lang="en-US" sz="1600" dirty="0">
              <a:latin typeface="Alan Sans Medium" pitchFamily="2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CartPage</a:t>
            </a:r>
            <a:endParaRPr lang="en-US" sz="1600" dirty="0">
              <a:latin typeface="Alan Sans Medium" pitchFamily="2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CheckoutPage</a:t>
            </a:r>
            <a:endParaRPr lang="en-US" sz="1600" dirty="0">
              <a:latin typeface="Alan Sans Medium" pitchFamily="2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980509" y="2532936"/>
            <a:ext cx="2432566" cy="4674394"/>
          </a:xfrm>
          <a:prstGeom prst="roundRect">
            <a:avLst>
              <a:gd name="adj" fmla="val 360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212205" y="2764631"/>
            <a:ext cx="1969175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Benefits:</a:t>
            </a:r>
            <a:endParaRPr lang="en-US" sz="2150">
              <a:latin typeface="Alan Sans Medium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12205" y="3222546"/>
            <a:ext cx="1969175" cy="2447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Centralized locators</a:t>
            </a:r>
            <a:endParaRPr lang="en-US" sz="1600">
              <a:latin typeface="Alan Sans Medium" pitchFamily="2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Easy updates</a:t>
            </a:r>
            <a:endParaRPr lang="en-US" sz="1600">
              <a:latin typeface="Alan Sans Medium" pitchFamily="2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Improved readability</a:t>
            </a:r>
            <a:endParaRPr lang="en-US" sz="1600">
              <a:latin typeface="Alan Sans Medium" pitchFamily="2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Reduced maintenance</a:t>
            </a:r>
            <a:endParaRPr lang="en-US" sz="1600">
              <a:latin typeface="Alan Sans Medium" pitchFamily="2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04342" y="514945"/>
            <a:ext cx="4497348" cy="562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Selenium WebDriver</a:t>
            </a:r>
            <a:endParaRPr lang="en-US" sz="4000" dirty="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04342" y="1335762"/>
            <a:ext cx="11821716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UI Automation Tool</a:t>
            </a:r>
            <a:endParaRPr lang="en-US" sz="2000" dirty="0">
              <a:latin typeface="Alan Sans Medium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404342" y="1851065"/>
            <a:ext cx="2248614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404342" y="2261472"/>
            <a:ext cx="5701903" cy="5307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Multi-browser support (Chrome, Firefox, Edge)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Element interaction (click, type, select)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Waits &amp; synchronization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Navigation &amp; window management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Element locators (ID, CSS, XPath)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Assertions &amp; verification</a:t>
            </a:r>
            <a:endParaRPr lang="en-US" dirty="0">
              <a:latin typeface="Alan Sans Medium" pitchFamily="2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775" y="1867257"/>
            <a:ext cx="5701903" cy="57019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43C94-2C9E-1D99-24A1-EC7D827E1135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056" y="713984"/>
            <a:ext cx="732532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Pytest vs Robot Framework</a:t>
            </a:r>
            <a:endParaRPr lang="en-US" sz="4650" dirty="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89" y="20503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Framework Comparison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005375"/>
            <a:ext cx="3915996" cy="1097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Pytest</a:t>
            </a:r>
            <a:endParaRPr lang="en-US" sz="2300" dirty="0">
              <a:latin typeface="Alan Sans Medium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6170" y="3752293"/>
            <a:ext cx="6244709" cy="3373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Python-based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Developer-centric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Code-driven approach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Modular &amp; reusable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Great for developers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300537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Robot Framework</a:t>
            </a:r>
            <a:endParaRPr lang="en-US" sz="2300">
              <a:latin typeface="Alan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1901" y="3752293"/>
            <a:ext cx="6244709" cy="3185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Keyword-driven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Business-readable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Non-technical friendly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Easy to learn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Great for QA teams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8A224B-1420-AA50-7DBE-BECF14D1F969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572" y="851501"/>
            <a:ext cx="620851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Test Data Management</a:t>
            </a:r>
            <a:endParaRPr lang="en-US" sz="4650" dirty="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93999" y="20456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Data-Driven Testing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991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Data Sources:</a:t>
            </a:r>
            <a:endParaRPr lang="en-US" sz="2300" dirty="0">
              <a:latin typeface="Alan Sans Medium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6170" y="3691944"/>
            <a:ext cx="6244709" cy="339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JSON files (user credentials, product data)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CSV files (test scenarios, bulk data)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Excel files (complex test cases)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415409" y="2991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Benefits:</a:t>
            </a:r>
            <a:endParaRPr lang="en-US" sz="2300" dirty="0">
              <a:latin typeface="Alan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53104" y="3516580"/>
            <a:ext cx="6244709" cy="339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Single test covers multiple scenarios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Easy to add new test cases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Reduces code duplication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Improves maintainability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240FFA-AAEC-325A-8A52-F17FF2615791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0194" y="3192568"/>
            <a:ext cx="5226713" cy="4846324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17058" y="1965702"/>
            <a:ext cx="8229086" cy="429768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C4A8D6-8966-890D-D1CD-C26B39ECEA3F}"/>
              </a:ext>
            </a:extLst>
          </p:cNvPr>
          <p:cNvSpPr txBox="1"/>
          <p:nvPr/>
        </p:nvSpPr>
        <p:spPr>
          <a:xfrm>
            <a:off x="792049" y="3320527"/>
            <a:ext cx="3456993" cy="36862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Alan Sans Medium" pitchFamily="2" charset="0"/>
                <a:ea typeface="+mj-ea"/>
                <a:cs typeface="+mj-cs"/>
              </a:rPr>
              <a:t>Pytest-Framework </a:t>
            </a:r>
            <a:r>
              <a:rPr lang="en-US" sz="4800" dirty="0">
                <a:solidFill>
                  <a:srgbClr val="FFFFFF"/>
                </a:solidFill>
                <a:latin typeface="Alan Sans Medium" pitchFamily="2" charset="0"/>
                <a:ea typeface="+mj-ea"/>
                <a:cs typeface="+mj-cs"/>
              </a:rPr>
              <a:t>Test Report</a:t>
            </a:r>
            <a:endParaRPr lang="en-US" sz="4800" kern="1200" dirty="0">
              <a:solidFill>
                <a:srgbClr val="FFFFFF"/>
              </a:solidFill>
              <a:latin typeface="Alan Sans Medium" pitchFamily="2" charset="0"/>
              <a:ea typeface="+mj-ea"/>
              <a:cs typeface="+mj-cs"/>
            </a:endParaRP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CB979871-ECDD-E212-8EA4-F19BB5825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012" y="574454"/>
            <a:ext cx="9414388" cy="761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33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1533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Agenda</a:t>
            </a:r>
            <a:endParaRPr lang="en-US" sz="4650">
              <a:latin typeface="Alan Sans Medium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6997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272525"/>
                </a:solidFill>
                <a:latin typeface="Alan Sans Medium" pitchFamily="2" charset="0"/>
                <a:ea typeface="Calibri"/>
                <a:cs typeface="Calibri"/>
              </a:rPr>
              <a:t>What We'll Cover</a:t>
            </a:r>
            <a:endParaRPr lang="en-US" sz="2000">
              <a:latin typeface="Alan Sans Medium" pitchFamily="2" charset="0"/>
              <a:ea typeface="Calibri"/>
              <a:cs typeface="Calibri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317808"/>
            <a:ext cx="13042821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272525"/>
                </a:solidFill>
                <a:latin typeface="Alan Sans Medium" pitchFamily="2" charset="0"/>
                <a:ea typeface="Calibri"/>
                <a:cs typeface="Calibri"/>
              </a:rPr>
              <a:t>Foodie App - REST API Testing</a:t>
            </a:r>
            <a:endParaRPr lang="en-US" sz="2000" dirty="0">
              <a:latin typeface="Alan Sans Medium" pitchFamily="2" charset="0"/>
              <a:ea typeface="Calibri"/>
              <a:cs typeface="Calibri"/>
            </a:endParaRPr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2000" dirty="0">
                <a:solidFill>
                  <a:srgbClr val="272525"/>
                </a:solidFill>
                <a:latin typeface="Alan Sans Medium" pitchFamily="2" charset="0"/>
                <a:ea typeface="Calibri"/>
                <a:cs typeface="Calibri"/>
              </a:rPr>
              <a:t>E-Commerce - UI Automation Testing</a:t>
            </a:r>
            <a:endParaRPr lang="en-US" sz="2000" dirty="0">
              <a:latin typeface="Alan Sans Medium" pitchFamily="2" charset="0"/>
              <a:ea typeface="Calibri"/>
              <a:cs typeface="Calibri"/>
            </a:endParaRPr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2000" dirty="0">
                <a:solidFill>
                  <a:srgbClr val="272525"/>
                </a:solidFill>
                <a:latin typeface="Alan Sans Medium" pitchFamily="2" charset="0"/>
                <a:ea typeface="Calibri"/>
                <a:cs typeface="Calibri"/>
              </a:rPr>
              <a:t>Frameworks &amp; Tools</a:t>
            </a:r>
            <a:endParaRPr lang="en-US" sz="2000" dirty="0">
              <a:latin typeface="Alan Sans Medium" pitchFamily="2" charset="0"/>
              <a:ea typeface="Calibri"/>
              <a:cs typeface="Calibri"/>
            </a:endParaRPr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2000" dirty="0">
                <a:solidFill>
                  <a:srgbClr val="272525"/>
                </a:solidFill>
                <a:latin typeface="Alan Sans Medium" pitchFamily="2" charset="0"/>
                <a:ea typeface="Calibri"/>
                <a:cs typeface="Calibri"/>
              </a:rPr>
              <a:t>Key Achievements</a:t>
            </a:r>
            <a:endParaRPr lang="en-US" sz="2000" dirty="0">
              <a:latin typeface="Alan Sans Medium" pitchFamily="2" charset="0"/>
              <a:ea typeface="Calibri"/>
              <a:cs typeface="Calibri"/>
            </a:endParaRPr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2000" dirty="0">
                <a:solidFill>
                  <a:srgbClr val="272525"/>
                </a:solidFill>
                <a:latin typeface="Alan Sans Medium" pitchFamily="2" charset="0"/>
                <a:ea typeface="Calibri"/>
                <a:cs typeface="Calibri"/>
              </a:rPr>
              <a:t>Team &amp; Closing</a:t>
            </a:r>
            <a:endParaRPr lang="en-US" sz="2000" dirty="0">
              <a:latin typeface="Alan Sans Medium" pitchFamily="2" charset="0"/>
              <a:ea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F8C03-529B-BBE4-7C4E-23D96E40F1B1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EC2B04-9D11-29DF-2587-21FE37C39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443861-9A62-DAED-724F-AD5289A5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A2CDB-354B-118A-7F44-BE1016E7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76B558-F0FA-E458-DF47-A3B8CA45F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0194" y="3192568"/>
            <a:ext cx="5226713" cy="4846324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49B6A1-A796-8C86-D4F1-BBB83DD86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17058" y="1965702"/>
            <a:ext cx="8229086" cy="429768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3891A8-8930-E9C6-C1FE-5FCE3ECF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FEDBA-9C8F-7506-C30F-2A2069BDA708}"/>
              </a:ext>
            </a:extLst>
          </p:cNvPr>
          <p:cNvSpPr txBox="1"/>
          <p:nvPr/>
        </p:nvSpPr>
        <p:spPr>
          <a:xfrm>
            <a:off x="792049" y="3320527"/>
            <a:ext cx="3456993" cy="36862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Alan Sans Medium" pitchFamily="2" charset="0"/>
                <a:ea typeface="+mj-ea"/>
                <a:cs typeface="+mj-cs"/>
              </a:rPr>
              <a:t>Robot- Test </a:t>
            </a:r>
            <a:r>
              <a:rPr lang="en-US" sz="4800" dirty="0">
                <a:solidFill>
                  <a:srgbClr val="FFFFFF"/>
                </a:solidFill>
                <a:latin typeface="Alan Sans Medium" pitchFamily="2" charset="0"/>
                <a:ea typeface="+mj-ea"/>
                <a:cs typeface="+mj-cs"/>
              </a:rPr>
              <a:t>Report</a:t>
            </a:r>
            <a:endParaRPr lang="en-US" sz="4800" kern="1200" dirty="0">
              <a:solidFill>
                <a:srgbClr val="FFFFFF"/>
              </a:solidFill>
              <a:latin typeface="Alan Sans Medium" pitchFamily="2" charset="0"/>
              <a:ea typeface="Calibri Light"/>
              <a:cs typeface="Calibri Light"/>
            </a:endParaRPr>
          </a:p>
        </p:txBody>
      </p:sp>
      <p:pic>
        <p:nvPicPr>
          <p:cNvPr id="2" name="Picture 1" descr="A screenshot of a report&#10;&#10;AI-generated content may be incorrect.">
            <a:extLst>
              <a:ext uri="{FF2B5EF4-FFF2-40B4-BE49-F238E27FC236}">
                <a16:creationId xmlns:a16="http://schemas.microsoft.com/office/drawing/2014/main" id="{2FB46194-06B3-46C0-90B4-F370832E3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894" y="584671"/>
            <a:ext cx="8512935" cy="718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3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249" y="897969"/>
            <a:ext cx="5249347" cy="656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Learning Outcomes</a:t>
            </a:r>
            <a:endParaRPr lang="en-US" sz="4100">
              <a:latin typeface="Alan Sans Medium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86249" y="1818561"/>
            <a:ext cx="7744301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Skills Developed</a:t>
            </a:r>
            <a:endParaRPr lang="en-US" sz="1550">
              <a:latin typeface="Alan Sans Medium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86249" y="2317790"/>
            <a:ext cx="3784044" cy="2569250"/>
          </a:xfrm>
          <a:prstGeom prst="roundRect">
            <a:avLst>
              <a:gd name="adj" fmla="val 32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09015" y="2540556"/>
            <a:ext cx="262461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REST API Testing:</a:t>
            </a:r>
            <a:endParaRPr lang="en-US" sz="2050">
              <a:latin typeface="Alan Sans Medium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409015" y="2974300"/>
            <a:ext cx="3338513" cy="1689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API design principles</a:t>
            </a:r>
            <a:endParaRPr lang="en-US" sz="155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HTTP methods &amp; status codes</a:t>
            </a:r>
            <a:endParaRPr lang="en-US" sz="155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Request/response validation</a:t>
            </a:r>
            <a:endParaRPr lang="en-US" sz="155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Error handling</a:t>
            </a:r>
            <a:endParaRPr lang="en-US" sz="1550">
              <a:latin typeface="Alan Sans Medium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46506" y="2317790"/>
            <a:ext cx="3784044" cy="2569250"/>
          </a:xfrm>
          <a:prstGeom prst="roundRect">
            <a:avLst>
              <a:gd name="adj" fmla="val 32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69272" y="2540556"/>
            <a:ext cx="303752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Automation Frameworks:</a:t>
            </a:r>
            <a:endParaRPr lang="en-US" sz="2050">
              <a:latin typeface="Alan Sans Medium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69272" y="2974300"/>
            <a:ext cx="3338513" cy="1388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Pytest &amp; Robot Framework</a:t>
            </a:r>
            <a:endParaRPr lang="en-US" sz="1550" dirty="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Parameterized testing</a:t>
            </a:r>
            <a:endParaRPr lang="en-US" sz="1550" dirty="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Test organization</a:t>
            </a:r>
            <a:endParaRPr lang="en-US" sz="1550" dirty="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Report generation</a:t>
            </a:r>
            <a:endParaRPr lang="en-US" sz="1550" dirty="0">
              <a:latin typeface="Alan Sans Medium" pitchFamily="2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186249" y="5063252"/>
            <a:ext cx="7744301" cy="2268260"/>
          </a:xfrm>
          <a:prstGeom prst="roundRect">
            <a:avLst>
              <a:gd name="adj" fmla="val 370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09015" y="5286018"/>
            <a:ext cx="262461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UI Automation:</a:t>
            </a:r>
            <a:endParaRPr lang="en-US" sz="2050">
              <a:latin typeface="Alan Sans Medium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409015" y="5719763"/>
            <a:ext cx="7298769" cy="1388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Selenium WebDriver</a:t>
            </a:r>
            <a:endParaRPr lang="en-US" sz="155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Page Object Model</a:t>
            </a:r>
            <a:endParaRPr lang="en-US" sz="155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Cross-browser testing</a:t>
            </a:r>
            <a:endParaRPr lang="en-US" sz="155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Element locators</a:t>
            </a:r>
            <a:endParaRPr lang="en-US" sz="1550">
              <a:latin typeface="Alan Sans Medium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73B652-8363-BA4A-0E8C-9371FA7F8FAF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30" y="77609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Key Achievements</a:t>
            </a:r>
            <a:endParaRPr lang="en-US" sz="465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30" y="19832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Project Highlights</a:t>
            </a:r>
            <a:endParaRPr lang="en-US" sz="2000" dirty="0">
              <a:latin typeface="Alan Sans Medium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89" y="28090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Foodie App:</a:t>
            </a:r>
            <a:endParaRPr lang="en-US" sz="2300">
              <a:latin typeface="Alan Sans Medium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78669" y="3450487"/>
            <a:ext cx="3933349" cy="319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18 API endpoints tested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5 functional modules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10+ test cases (Pytest + Robot)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100% API coverage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59407" y="28090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E-Commerce:</a:t>
            </a:r>
            <a:endParaRPr lang="en-US" sz="2300" dirty="0">
              <a:latin typeface="Alan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80600" y="3450487"/>
            <a:ext cx="3933349" cy="319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10+ test scenarios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4-page object classes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10+ test cases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Complete user journey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725025" y="28090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Combined:</a:t>
            </a:r>
            <a:endParaRPr lang="en-US" sz="2300" dirty="0">
              <a:latin typeface="Alan Sans Medium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725025" y="3450487"/>
            <a:ext cx="4069199" cy="319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2 complete projects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1000+ lines of test code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6 team members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Enterprise-grade quality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463953-9070-54E9-EB62-7055D14C5578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683" y="1045012"/>
            <a:ext cx="5292566" cy="661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Technology Stack</a:t>
            </a:r>
            <a:endParaRPr lang="en-US" sz="4150">
              <a:latin typeface="Alan Sans Medium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05683" y="1975247"/>
            <a:ext cx="773263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Tools &amp; Frameworks</a:t>
            </a:r>
            <a:endParaRPr lang="en-US" sz="1550">
              <a:latin typeface="Alan Sans Medium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05683" y="2481382"/>
            <a:ext cx="2458045" cy="2597825"/>
          </a:xfrm>
          <a:prstGeom prst="roundRect">
            <a:avLst>
              <a:gd name="adj" fmla="val 344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30116" y="2705814"/>
            <a:ext cx="200918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Programming:</a:t>
            </a:r>
            <a:endParaRPr lang="en-US" sz="2050">
              <a:latin typeface="Alan Sans Medium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30116" y="3144083"/>
            <a:ext cx="2009180" cy="1710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Python 3.8+</a:t>
            </a:r>
            <a:endParaRPr lang="en-US" sz="1550" dirty="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Pytest 7.0+</a:t>
            </a:r>
            <a:endParaRPr lang="en-US" sz="1550" dirty="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Robot Framework 6.0+</a:t>
            </a:r>
            <a:endParaRPr lang="en-US" sz="1550" dirty="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Flask</a:t>
            </a:r>
            <a:endParaRPr lang="en-US" sz="1550" dirty="0">
              <a:latin typeface="Alan Sans Medium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3342918" y="2481382"/>
            <a:ext cx="2458045" cy="2597825"/>
          </a:xfrm>
          <a:prstGeom prst="roundRect">
            <a:avLst>
              <a:gd name="adj" fmla="val 344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567351" y="2705814"/>
            <a:ext cx="200918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UI Automation:</a:t>
            </a:r>
            <a:endParaRPr lang="en-US" sz="2050">
              <a:latin typeface="Alan Sans Medium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567351" y="3144083"/>
            <a:ext cx="2009180" cy="1343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Selenium WebDriver 4.0+</a:t>
            </a:r>
            <a:endParaRPr lang="en-US" sz="155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ChromeDriver</a:t>
            </a:r>
            <a:endParaRPr lang="en-US" sz="155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GeckoDriver</a:t>
            </a:r>
            <a:endParaRPr lang="en-US" sz="1550">
              <a:latin typeface="Alan Sans Medium" pitchFamily="2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980152" y="2481382"/>
            <a:ext cx="2458045" cy="2597825"/>
          </a:xfrm>
          <a:prstGeom prst="roundRect">
            <a:avLst>
              <a:gd name="adj" fmla="val 344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204585" y="2705814"/>
            <a:ext cx="2009180" cy="66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Testing &amp; Reporting:</a:t>
            </a:r>
            <a:endParaRPr lang="en-US" sz="2050">
              <a:latin typeface="Alan Sans Medium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04585" y="3474839"/>
            <a:ext cx="2009180" cy="1343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Postman</a:t>
            </a:r>
            <a:endParaRPr lang="en-US" sz="155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pytest-html</a:t>
            </a:r>
            <a:endParaRPr lang="en-US" sz="155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Robot HTML Reports</a:t>
            </a:r>
            <a:endParaRPr lang="en-US" sz="1550">
              <a:latin typeface="Alan Sans Medium" pitchFamily="2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593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Best Practices</a:t>
            </a:r>
            <a:endParaRPr lang="en-US" sz="465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103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Quality Assurance Standards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428405"/>
            <a:ext cx="4196358" cy="3075146"/>
          </a:xfrm>
          <a:prstGeom prst="roundRect">
            <a:avLst>
              <a:gd name="adj" fmla="val 475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63310" y="3428405"/>
            <a:ext cx="121920" cy="3075146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36856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Code Quality:</a:t>
            </a:r>
            <a:endParaRPr lang="en-US" sz="2300">
              <a:latin typeface="Alan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42524" y="4193858"/>
            <a:ext cx="3590330" cy="2052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Clean code principles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DRY (Don't Repeat Yourself)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Meaningful naming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Documentation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16962" y="3428405"/>
            <a:ext cx="4196358" cy="3075146"/>
          </a:xfrm>
          <a:prstGeom prst="roundRect">
            <a:avLst>
              <a:gd name="adj" fmla="val 475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186482" y="3428405"/>
            <a:ext cx="121920" cy="3075146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565696" y="36856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Testing:</a:t>
            </a:r>
            <a:endParaRPr lang="en-US" sz="2300">
              <a:latin typeface="Alan Sans Medium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565696" y="4193858"/>
            <a:ext cx="3590330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Test independence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Comprehensive coverage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Positive &amp; negative cases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Edge case handling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40133" y="3428405"/>
            <a:ext cx="4196358" cy="3075146"/>
          </a:xfrm>
          <a:prstGeom prst="roundRect">
            <a:avLst>
              <a:gd name="adj" fmla="val 475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609653" y="3428405"/>
            <a:ext cx="121920" cy="3075146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988868" y="36856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Collaboration:</a:t>
            </a:r>
            <a:endParaRPr lang="en-US" sz="2300">
              <a:latin typeface="Alan Sans Medium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988868" y="4193858"/>
            <a:ext cx="3590330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Code reviews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Version control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Team communication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Knowledge sharing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516B34-4E31-A709-2766-2B1F5B9CEF77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535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34491" y="739378"/>
            <a:ext cx="4127659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Challenges &amp; Solutions</a:t>
            </a:r>
            <a:endParaRPr lang="en-US" sz="4000" dirty="0">
              <a:latin typeface="Alan Sans Medium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134491" y="1687115"/>
            <a:ext cx="10231874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Real-World Problem Solving</a:t>
            </a:r>
            <a:endParaRPr lang="en-US" sz="2000">
              <a:latin typeface="Alan Sans Medium" pitchFamily="2" charset="0"/>
            </a:endParaRPr>
          </a:p>
        </p:txBody>
      </p:sp>
      <p:pic>
        <p:nvPicPr>
          <p:cNvPr id="23" name="Picture 2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2A8836-561C-1AEC-6477-D1C45D88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215" y="2233394"/>
            <a:ext cx="6735115" cy="583011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6E91CAC-C7CF-5FA3-02F7-DE1459D09F11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713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Getting Started</a:t>
            </a:r>
            <a:endParaRPr lang="en-US" sz="465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9915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Quick Setup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8364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Prerequisites:</a:t>
            </a:r>
            <a:endParaRPr lang="en-US" sz="2300">
              <a:latin typeface="Alan Sans Medium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435310"/>
            <a:ext cx="6244709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Python 3.8+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Git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Chrome/Firefox browser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ChromeDriver/GeckoDriver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28364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Setup Steps:</a:t>
            </a:r>
            <a:endParaRPr lang="en-US" sz="2300">
              <a:latin typeface="Alan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3435310"/>
            <a:ext cx="6244709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Clone repository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Create virtual environment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Install dependencies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Run tests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55442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Commands:</a:t>
            </a:r>
            <a:endParaRPr lang="en-US" sz="2300">
              <a:latin typeface="Alan Sans Medium" pitchFamily="2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93790" y="6256496"/>
            <a:ext cx="13042821" cy="1065848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82479" y="6256496"/>
            <a:ext cx="13065443" cy="1065848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09293" y="6426518"/>
            <a:ext cx="126118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pytest -v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robot tests/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41BF9B-736F-D955-9867-A69FB6005A78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687229"/>
            <a:ext cx="5611297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Key Takeaways</a:t>
            </a:r>
            <a:endParaRPr lang="en-US" sz="4400" dirty="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8070" y="1791414"/>
            <a:ext cx="13134261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What We've Learned</a:t>
            </a:r>
            <a:endParaRPr lang="en-US" sz="2400">
              <a:latin typeface="Alan Sans Medium" pitchFamily="2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070" y="2350056"/>
            <a:ext cx="534353" cy="5343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8070" y="3136106"/>
            <a:ext cx="326886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Dual-Framework Mastery</a:t>
            </a:r>
            <a:endParaRPr lang="en-US" sz="2200">
              <a:latin typeface="Alan Sans Medium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8070" y="3607594"/>
            <a:ext cx="6441281" cy="1137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Pytest for developers</a:t>
            </a:r>
            <a:endParaRPr lang="en-US" sz="1650" dirty="0">
              <a:latin typeface="Alan Sans Medium" pitchFamily="2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Robot Framework for QA teams</a:t>
            </a:r>
            <a:endParaRPr lang="en-US" sz="1650" dirty="0">
              <a:latin typeface="Alan Sans Medium" pitchFamily="2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Both provide comprehensive coverage</a:t>
            </a:r>
            <a:endParaRPr lang="en-US" sz="1650" dirty="0">
              <a:latin typeface="Alan Sans Medium" pitchFamily="2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1049" y="2350056"/>
            <a:ext cx="534353" cy="5343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1049" y="3136106"/>
            <a:ext cx="305800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Enterprise Architecture</a:t>
            </a:r>
            <a:endParaRPr lang="en-US" sz="2200">
              <a:latin typeface="Alan Sans Medium" pitchFamily="2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441049" y="3607594"/>
            <a:ext cx="6441281" cy="1137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Layered design</a:t>
            </a:r>
            <a:endParaRPr lang="en-US" sz="1650">
              <a:latin typeface="Alan Sans Medium" pitchFamily="2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Page Object Model</a:t>
            </a:r>
            <a:endParaRPr lang="en-US" sz="1650">
              <a:latin typeface="Alan Sans Medium" pitchFamily="2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Clean code principles</a:t>
            </a:r>
            <a:endParaRPr lang="en-US" sz="1650">
              <a:latin typeface="Alan Sans Medium" pitchFamily="2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8070" y="5147548"/>
            <a:ext cx="534353" cy="53435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8070" y="5933599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Complete Testing</a:t>
            </a:r>
            <a:endParaRPr lang="en-US" sz="2200">
              <a:latin typeface="Alan Sans Medium" pitchFamily="2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48070" y="6405086"/>
            <a:ext cx="6441281" cy="1137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API testing (Foodie App)</a:t>
            </a:r>
            <a:endParaRPr lang="en-US" sz="1650">
              <a:latin typeface="Alan Sans Medium" pitchFamily="2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UI testing (E-Commerce)</a:t>
            </a:r>
            <a:endParaRPr lang="en-US" sz="1650">
              <a:latin typeface="Alan Sans Medium" pitchFamily="2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End-to-end coverage</a:t>
            </a:r>
            <a:endParaRPr lang="en-US" sz="1650">
              <a:latin typeface="Alan Sans Medium" pitchFamily="2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1049" y="5147548"/>
            <a:ext cx="534353" cy="53435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1049" y="5933599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Professional Quality</a:t>
            </a:r>
            <a:endParaRPr lang="en-US" sz="2200">
              <a:latin typeface="Alan Sans Medium" pitchFamily="2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441049" y="6405086"/>
            <a:ext cx="6441281" cy="1137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Best practices</a:t>
            </a:r>
            <a:endParaRPr lang="en-US" sz="1650" dirty="0">
              <a:latin typeface="Alan Sans Medium" pitchFamily="2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Continuous improvement</a:t>
            </a:r>
            <a:endParaRPr lang="en-US" sz="1650" dirty="0">
              <a:latin typeface="Alan Sans Medium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DDECDF-9F49-2431-4438-5A85BBD843B5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0191"/>
            <a:ext cx="904636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Project Architecture Comparison</a:t>
            </a:r>
            <a:endParaRPr lang="en-US" sz="4650">
              <a:latin typeface="Alan Sans Medium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728079"/>
            <a:ext cx="6407944" cy="3971330"/>
          </a:xfrm>
          <a:prstGeom prst="roundRect">
            <a:avLst>
              <a:gd name="adj" fmla="val 368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63310" y="2728079"/>
            <a:ext cx="121920" cy="397133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2524" y="2985373"/>
            <a:ext cx="340709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Pytest Page Object Model</a:t>
            </a:r>
            <a:endParaRPr lang="en-US" sz="2300" dirty="0">
              <a:latin typeface="Alan Sans Medium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3493532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Tests Layer:</a:t>
            </a: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test_login.py, test_cart.py with assertions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42524" y="435542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Pages Layer:</a:t>
            </a: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LoginPage, CartPage with locators and actions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42524" y="5217319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Data Layer:</a:t>
            </a: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JSON, CSV, Excel external test data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42524" y="5716310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One-place locator updates, clean separation of concerns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428548" y="2728079"/>
            <a:ext cx="6408063" cy="3971330"/>
          </a:xfrm>
          <a:prstGeom prst="roundRect">
            <a:avLst>
              <a:gd name="adj" fmla="val 368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398067" y="2728079"/>
            <a:ext cx="121920" cy="397133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777282" y="2985373"/>
            <a:ext cx="307776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Robot Keyword-Driven</a:t>
            </a:r>
            <a:endParaRPr lang="en-US" sz="2300">
              <a:latin typeface="Alan Sans Medium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777282" y="3493532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Tests Layer:</a:t>
            </a: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login_tests.robot with readable scenarios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777282" y="39925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Keywords Layer:</a:t>
            </a: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common_keywords.robot reusable steps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777282" y="4854416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Variables Layer:</a:t>
            </a: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Centralised URLs, credentials, selectors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777282" y="571631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Non-technical stakeholders can read and understand tests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B36EE6-050E-807C-7949-3BBA7AA8989E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4899541" y="479524"/>
            <a:ext cx="4742259" cy="592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Meet the Team</a:t>
            </a:r>
            <a:endParaRPr lang="en-US" sz="4400" dirty="0">
              <a:latin typeface="Alan Sans Medium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899541" y="1485512"/>
            <a:ext cx="4752499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Wipro Training Group 5 — Capstone Project</a:t>
            </a:r>
            <a:endParaRPr lang="en-US" sz="2000" dirty="0">
              <a:latin typeface="Alan Sans Medium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82456" y="2069529"/>
            <a:ext cx="12465487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Six dedicated engineers bringing automation testing excellence to life</a:t>
            </a:r>
            <a:endParaRPr lang="en-US" dirty="0">
              <a:latin typeface="Alan Sans Medium" pitchFamily="2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97" y="2616637"/>
            <a:ext cx="1311831" cy="131183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82397" y="4108252"/>
            <a:ext cx="237113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Sai Prakash Reddy</a:t>
            </a:r>
            <a:endParaRPr lang="en-US" sz="1850">
              <a:latin typeface="Alan Sans Medium" pitchFamily="2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626" y="2616637"/>
            <a:ext cx="1311831" cy="131183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243626" y="4108252"/>
            <a:ext cx="237113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Prashant Kumar Jha</a:t>
            </a:r>
            <a:endParaRPr lang="en-US" sz="1850">
              <a:latin typeface="Alan Sans Medium" pitchFamily="2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973" y="2616637"/>
            <a:ext cx="1311831" cy="131183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04973" y="4108252"/>
            <a:ext cx="237113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Bhagyashree N</a:t>
            </a:r>
            <a:endParaRPr lang="en-US" sz="1850">
              <a:latin typeface="Alan Sans Medium" pitchFamily="2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321" y="2616637"/>
            <a:ext cx="1311831" cy="131183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566321" y="4108252"/>
            <a:ext cx="237113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Chowdam Mahendra</a:t>
            </a:r>
            <a:endParaRPr lang="en-US" sz="1850">
              <a:latin typeface="Alan Sans Medium" pitchFamily="2" charset="0"/>
            </a:endParaRPr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397" y="4692491"/>
            <a:ext cx="1311831" cy="131183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82397" y="6184106"/>
            <a:ext cx="2855357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Praseed Sreepadmakumar</a:t>
            </a:r>
            <a:endParaRPr lang="en-US" sz="1850">
              <a:latin typeface="Alan Sans Medium" pitchFamily="2" charset="0"/>
            </a:endParaRPr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3626" y="4692491"/>
            <a:ext cx="1311831" cy="1311831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4243626" y="6184106"/>
            <a:ext cx="237113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Ravinesh Tiwari</a:t>
            </a:r>
            <a:endParaRPr lang="en-US" sz="1850">
              <a:latin typeface="Alan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856ED-6839-9AA8-AC5D-CD5DEB3076E5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020" y="1074658"/>
            <a:ext cx="10344864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Foodie App: REST API Testing Framework</a:t>
            </a:r>
            <a:endParaRPr lang="en-US" sz="4300">
              <a:latin typeface="Alan Sans Medium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20" y="2260283"/>
            <a:ext cx="8384143" cy="46795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28942" y="2089428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Alan Sans Medium" pitchFamily="2" charset="0"/>
                <a:ea typeface="Calibri"/>
                <a:cs typeface="Calibri"/>
              </a:rPr>
              <a:t>Technology Stack</a:t>
            </a:r>
            <a:endParaRPr lang="en-US" sz="2500" dirty="0">
              <a:latin typeface="Alan Sans Medium" pitchFamily="2" charset="0"/>
              <a:ea typeface="Calibri"/>
              <a:cs typeface="Calibri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28942" y="2584712"/>
            <a:ext cx="4279940" cy="2825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latin typeface="Alan Sans Medium" pitchFamily="2" charset="0"/>
              </a:rPr>
              <a:t>Python Flask for RESTful backend development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latin typeface="Alan Sans Medium" pitchFamily="2" charset="0"/>
              </a:rPr>
              <a:t>Postman for comprehensive manual API testing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latin typeface="Alan Sans Medium" pitchFamily="2" charset="0"/>
              </a:rPr>
              <a:t>Pytest with requests library for automation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latin typeface="Alan Sans Medium" pitchFamily="2" charset="0"/>
              </a:rPr>
              <a:t>Robot Framework with RequestsLibrary</a:t>
            </a:r>
            <a:endParaRPr lang="en-US" sz="2000" dirty="0">
              <a:latin typeface="Alan Sans Medium" pitchFamily="2" charset="0"/>
              <a:ea typeface="Calibri"/>
              <a:cs typeface="Calibri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latin typeface="Alan Sans Medium" pitchFamily="2" charset="0"/>
              </a:rPr>
              <a:t>JSON schema validation and fixtures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2000" dirty="0">
              <a:latin typeface="Alan Sans Medium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28942" y="5895142"/>
            <a:ext cx="4279940" cy="959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Alan Sans Medium" pitchFamily="2" charset="0"/>
                <a:ea typeface="Inter"/>
                <a:cs typeface="Inter" pitchFamily="34" charset="-120"/>
              </a:rPr>
              <a:t>Implements 18 endpoints across Restaurant, Dish, User, Admin, and Order modules following REST principles.</a:t>
            </a:r>
            <a:endParaRPr lang="en-US" sz="2000" dirty="0">
              <a:latin typeface="Alan Sans Medium" pitchFamily="2" charset="0"/>
              <a:ea typeface="Inte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4774E3-E3BA-5B35-5749-5671A25E76D4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234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742" y="2351485"/>
            <a:ext cx="1946196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WIPRO</a:t>
            </a: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b="1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TRAINING</a:t>
            </a: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— </a:t>
            </a:r>
            <a:r>
              <a:rPr lang="en-US" b="1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GROUP</a:t>
            </a: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5</a:t>
            </a:r>
            <a:endParaRPr lang="en-US" dirty="0">
              <a:latin typeface="Alan Sans Medium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70587" y="3018532"/>
            <a:ext cx="12232679" cy="557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					Thank You</a:t>
            </a:r>
            <a:endParaRPr lang="en-US" sz="4000" dirty="0">
              <a:latin typeface="Alan Sans Medium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54110" y="3937592"/>
            <a:ext cx="11722060" cy="712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From REST API validation across 18 endpoints to dual-framework UI testing with both </a:t>
            </a:r>
            <a:r>
              <a:rPr lang="en-US" sz="1400" b="1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Pytest Page Object Model</a:t>
            </a:r>
            <a:r>
              <a:rPr lang="en-US" sz="14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400" b="1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Robot Framework</a:t>
            </a:r>
            <a:r>
              <a:rPr lang="en-US" sz="14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— our team delivered enterprise-grade quality assurance from end to end. This capstone represents not just working test suites, but a foundation of collaborative excellence, technical depth, and real-world engineering discipline.</a:t>
            </a:r>
            <a:endParaRPr lang="en-US" sz="1400" dirty="0">
              <a:latin typeface="Alan Sans Medium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54110" y="5028248"/>
            <a:ext cx="2811304" cy="56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4400">
              <a:latin typeface="Alan Sans Medium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744861" y="5769054"/>
            <a:ext cx="2229683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Complete Projects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454110" y="6124099"/>
            <a:ext cx="281130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API &amp; UI Testing</a:t>
            </a:r>
            <a:endParaRPr lang="en-US" sz="1300">
              <a:latin typeface="Alan Sans Medium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424363" y="5028248"/>
            <a:ext cx="2811304" cy="56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18</a:t>
            </a:r>
            <a:endParaRPr lang="en-US" sz="4400">
              <a:latin typeface="Alan Sans Medium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715113" y="5769054"/>
            <a:ext cx="2229683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API Endpoints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424363" y="6124099"/>
            <a:ext cx="281130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Fully Tested</a:t>
            </a:r>
            <a:endParaRPr lang="en-US" sz="1300">
              <a:latin typeface="Alan Sans Medium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394615" y="5028248"/>
            <a:ext cx="2811304" cy="56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6</a:t>
            </a:r>
            <a:endParaRPr lang="en-US" sz="4400">
              <a:latin typeface="Alan Sans Medium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685365" y="5769054"/>
            <a:ext cx="2229683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Team Members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394615" y="6124099"/>
            <a:ext cx="281130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Wipro Group 5</a:t>
            </a:r>
            <a:endParaRPr lang="en-US" sz="1300">
              <a:latin typeface="Alan Sans Medium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364867" y="5028248"/>
            <a:ext cx="2811304" cy="56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4400">
              <a:latin typeface="Alan Sans Medium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655618" y="5769054"/>
            <a:ext cx="2229683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Dual Frameworks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364867" y="6124099"/>
            <a:ext cx="281130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Pytest POM &amp; Robot</a:t>
            </a:r>
            <a:endParaRPr lang="en-US" sz="1300" dirty="0">
              <a:latin typeface="Alan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67A602-4BD6-D4D9-60BC-70B769B06A34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474" y="389917"/>
            <a:ext cx="7890867" cy="732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Foodie App: </a:t>
            </a:r>
            <a:r>
              <a:rPr lang="en-US" sz="40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Project</a:t>
            </a:r>
            <a:r>
              <a:rPr lang="en-US" sz="46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 Structure</a:t>
            </a:r>
            <a:endParaRPr lang="en-US" sz="4600" dirty="0">
              <a:latin typeface="Alan Sans Medium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93696" y="1122509"/>
            <a:ext cx="12643009" cy="7107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IN" dirty="0">
              <a:latin typeface="Alan Sans Medium" pitchFamily="2" charset="0"/>
            </a:endParaRPr>
          </a:p>
        </p:txBody>
      </p:sp>
      <p:pic>
        <p:nvPicPr>
          <p:cNvPr id="10" name="Picture 9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0015A14D-B53D-53B8-A476-8829600B8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95" y="1122509"/>
            <a:ext cx="12333998" cy="6580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F9757B-F8B4-C62B-8DC0-A70B3B046D28}"/>
              </a:ext>
            </a:extLst>
          </p:cNvPr>
          <p:cNvSpPr/>
          <p:nvPr/>
        </p:nvSpPr>
        <p:spPr>
          <a:xfrm>
            <a:off x="12801600" y="7703507"/>
            <a:ext cx="1828800" cy="526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8342" y="744680"/>
            <a:ext cx="3892510" cy="425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Foodie App: API Modules</a:t>
            </a:r>
            <a:endParaRPr lang="en-US" sz="3200" dirty="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18342" y="1444704"/>
            <a:ext cx="8948142" cy="162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18 Endpoints Across 5 Modules</a:t>
            </a:r>
            <a:endParaRPr lang="en-US" sz="1600" dirty="0">
              <a:latin typeface="Alan Sans Medium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13699" y="2058278"/>
            <a:ext cx="2565440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Restaurant Module (4 endpoints)</a:t>
            </a:r>
            <a:endParaRPr lang="en-US" sz="1300" dirty="0">
              <a:latin typeface="Alan Sans Medium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45473" y="2255436"/>
            <a:ext cx="5242322" cy="729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Register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Update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Disable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View</a:t>
            </a:r>
            <a:endParaRPr lang="en-US" sz="1000" dirty="0">
              <a:latin typeface="Alan Sans Medium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18342" y="3178628"/>
            <a:ext cx="2069783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Dish Module (4 endpoints)</a:t>
            </a:r>
            <a:endParaRPr lang="en-US" sz="1300" dirty="0">
              <a:latin typeface="Alan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45473" y="3596842"/>
            <a:ext cx="5242322" cy="729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Add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Update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Toggle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Delete</a:t>
            </a:r>
            <a:endParaRPr lang="en-US" sz="1000" dirty="0">
              <a:latin typeface="Alan Sans Medium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13699" y="4508281"/>
            <a:ext cx="2074426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User Module (3 endpoints)</a:t>
            </a:r>
            <a:endParaRPr lang="en-US" sz="1300" dirty="0">
              <a:latin typeface="Alan Sans Medium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45473" y="4962320"/>
            <a:ext cx="5242322" cy="540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Register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Search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Rate</a:t>
            </a:r>
            <a:endParaRPr lang="en-US" sz="1000" dirty="0">
              <a:latin typeface="Alan Sans Medium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65062" y="5575759"/>
            <a:ext cx="2171700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Order Module (2 endpoints)</a:t>
            </a:r>
            <a:endParaRPr lang="en-US" sz="1300" dirty="0">
              <a:latin typeface="Alan Sans Medium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45473" y="6013370"/>
            <a:ext cx="5242322" cy="351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By Restaurant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By User</a:t>
            </a:r>
            <a:endParaRPr lang="en-US" sz="1000" dirty="0">
              <a:latin typeface="Alan Sans Medium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88652" y="6401963"/>
            <a:ext cx="2243495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Admin Module (4 endpoints)</a:t>
            </a:r>
            <a:endParaRPr lang="en-US" sz="1300" dirty="0">
              <a:latin typeface="Alan Sans Medium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45473" y="6802811"/>
            <a:ext cx="5242322" cy="1364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Approve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Disable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Feedback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Orders</a:t>
            </a:r>
            <a:endParaRPr lang="en-US" sz="1000" dirty="0">
              <a:latin typeface="Alan Sans Medium" pitchFamily="2" charset="0"/>
            </a:endParaRPr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911" y="634283"/>
            <a:ext cx="6236185" cy="69780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92D01C-3FE6-BC68-84B5-736131D3853A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3343" y="512207"/>
            <a:ext cx="9166979" cy="597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Foodie App: Manual Testing with Postman</a:t>
            </a:r>
            <a:endParaRPr lang="en-US" sz="3750">
              <a:latin typeface="Alan Sans Medium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43" y="1493163"/>
            <a:ext cx="6059686" cy="60596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4751" y="1919526"/>
            <a:ext cx="285535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Postman Testing Coverage</a:t>
            </a:r>
            <a:endParaRPr lang="en-US" sz="2400" dirty="0">
              <a:latin typeface="Alan Sans Medium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44751" y="1919526"/>
            <a:ext cx="6697341" cy="2564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50"/>
              </a:lnSpc>
              <a:buSzPct val="100000"/>
            </a:pPr>
            <a:endParaRPr lang="en-US" dirty="0">
              <a:solidFill>
                <a:srgbClr val="272525"/>
              </a:solidFill>
              <a:latin typeface="Alan Sans Medium" pitchFamily="2" charset="0"/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18 API endpoints tested manually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Request/response validation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Status code verification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JSON payload testing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Error scenario validation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Collection organization by module</a:t>
            </a:r>
            <a:endParaRPr lang="en-US" dirty="0">
              <a:latin typeface="Alan Sans Medium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5DD14-EC16-37C6-8E20-4EC42A43177A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3343" y="512207"/>
            <a:ext cx="6753463" cy="597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Foodie App: Pytest Automation</a:t>
            </a:r>
            <a:endParaRPr lang="en-US" sz="3750" dirty="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33343" y="1474827"/>
            <a:ext cx="238970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Pytest Features</a:t>
            </a:r>
            <a:endParaRPr lang="en-US" sz="2400" dirty="0">
              <a:latin typeface="Alan Sans Medium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33343" y="1919526"/>
            <a:ext cx="6059686" cy="2144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Requests library for HTTP calls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Fixtures for setup/teardown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Parameterized test scenarios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JSON schema validation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Status code assertions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Response body validation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Integration flow testing</a:t>
            </a:r>
            <a:endParaRPr lang="en-US" dirty="0">
              <a:latin typeface="Alan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206341" y="4364593"/>
            <a:ext cx="5713690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400">
              <a:latin typeface="Alan Sans Medium" pitchFamily="2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752" y="1493163"/>
            <a:ext cx="6059686" cy="60596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840C6C-CA60-8F39-985F-6554CCD9370F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8" y="64370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Foodie App: Robot Framework Testing</a:t>
            </a:r>
            <a:endParaRPr lang="en-US" sz="4400" dirty="0">
              <a:latin typeface="Alan Sans Medium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561153"/>
            <a:ext cx="403848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Robot Framework </a:t>
            </a:r>
            <a:r>
              <a:rPr lang="en-US" sz="20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Advantages</a:t>
            </a:r>
            <a:endParaRPr lang="en-US" sz="2000" dirty="0">
              <a:latin typeface="Alan Sans Medium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89" y="3023949"/>
            <a:ext cx="7556421" cy="3016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Requests Library for API testing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Keyword-driven test design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Data-driven test cases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Business-readable syntax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HTML test reports with logs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Integration flow testing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Non-technical stakeholder friendly</a:t>
            </a:r>
            <a:endParaRPr lang="en-US" sz="1750" dirty="0">
              <a:latin typeface="Alan Sans Medium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1453</Words>
  <Application>Microsoft Office PowerPoint</Application>
  <PresentationFormat>Custom</PresentationFormat>
  <Paragraphs>393</Paragraphs>
  <Slides>40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Wingdings</vt:lpstr>
      <vt:lpstr>Arial</vt:lpstr>
      <vt:lpstr>Alan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Sai Prakash Reddy</dc:creator>
  <cp:lastModifiedBy>Sai Prakash Reddy</cp:lastModifiedBy>
  <cp:revision>10</cp:revision>
  <dcterms:created xsi:type="dcterms:W3CDTF">2026-02-21T07:31:01Z</dcterms:created>
  <dcterms:modified xsi:type="dcterms:W3CDTF">2026-02-22T07:50:25Z</dcterms:modified>
</cp:coreProperties>
</file>